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71" r:id="rId4"/>
    <p:sldId id="258" r:id="rId5"/>
    <p:sldId id="260" r:id="rId6"/>
    <p:sldId id="261" r:id="rId7"/>
    <p:sldId id="269" r:id="rId8"/>
    <p:sldId id="266" r:id="rId9"/>
    <p:sldId id="267" r:id="rId10"/>
    <p:sldId id="268" r:id="rId11"/>
    <p:sldId id="262" r:id="rId12"/>
    <p:sldId id="264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0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FEA68-5E51-4C50-8835-6CDCC7C828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85B4D-67AC-4B47-9A21-2586C3CC5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r>
              <a:rPr lang="sr-Latn-CS" b="1" dirty="0" smtClean="0"/>
              <a:t>TEHNOLOGIJA ZAVARIVANJA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393"/>
            <a:ext cx="7620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Univerzitet</a:t>
            </a:r>
            <a:r>
              <a:rPr lang="en-US" dirty="0" smtClean="0">
                <a:solidFill>
                  <a:schemeClr val="tx1"/>
                </a:solidFill>
              </a:rPr>
              <a:t> u </a:t>
            </a:r>
            <a:r>
              <a:rPr lang="en-US" dirty="0" err="1" smtClean="0">
                <a:solidFill>
                  <a:schemeClr val="tx1"/>
                </a:solidFill>
              </a:rPr>
              <a:t>Novom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Sadu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Fakultet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tehničkih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nauka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Departman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proizvodno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mašinstvo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Katedra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materijale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tehnologije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spajanja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4648200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Doc.dr</a:t>
            </a:r>
            <a:r>
              <a:rPr lang="en-US" dirty="0" smtClean="0">
                <a:solidFill>
                  <a:schemeClr val="tx1"/>
                </a:solidFill>
              </a:rPr>
              <a:t> Sebastian Baloš</a:t>
            </a:r>
            <a:endParaRPr lang="sr-Latn-C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95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Zavarivanje pod vodom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Izvodi</a:t>
            </a:r>
            <a:r>
              <a:rPr lang="en-US" dirty="0" smtClean="0"/>
              <a:t> se u </a:t>
            </a:r>
            <a:r>
              <a:rPr lang="en-US" dirty="0" err="1" smtClean="0"/>
              <a:t>gasnom</a:t>
            </a:r>
            <a:r>
              <a:rPr lang="en-US" dirty="0" smtClean="0"/>
              <a:t> </a:t>
            </a:r>
            <a:r>
              <a:rPr lang="en-US" dirty="0" err="1" smtClean="0"/>
              <a:t>mehuru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isparene</a:t>
            </a:r>
            <a:r>
              <a:rPr lang="en-US" dirty="0" smtClean="0"/>
              <a:t> </a:t>
            </a:r>
            <a:r>
              <a:rPr lang="en-US" dirty="0" err="1" smtClean="0"/>
              <a:t>okolne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6236" y="2971800"/>
            <a:ext cx="4996789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2667000"/>
            <a:ext cx="41148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err="1" smtClean="0"/>
              <a:t>Obavezna</a:t>
            </a:r>
            <a:r>
              <a:rPr lang="en-US" sz="2400" dirty="0" smtClean="0"/>
              <a:t> </a:t>
            </a:r>
            <a:r>
              <a:rPr lang="en-US" sz="2400" dirty="0" err="1" smtClean="0"/>
              <a:t>elektroda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vodonepropusnim</a:t>
            </a:r>
            <a:r>
              <a:rPr lang="en-US" sz="2400" dirty="0" smtClean="0"/>
              <a:t> </a:t>
            </a:r>
            <a:r>
              <a:rPr lang="en-US" sz="2400" dirty="0" err="1" smtClean="0"/>
              <a:t>premazom</a:t>
            </a:r>
            <a:r>
              <a:rPr lang="en-US" sz="2400" dirty="0" smtClean="0"/>
              <a:t> 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U </a:t>
            </a:r>
            <a:r>
              <a:rPr lang="en-US" sz="2400" dirty="0" err="1" smtClean="0"/>
              <a:t>slatkoj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slanoj</a:t>
            </a:r>
            <a:r>
              <a:rPr lang="en-US" sz="2400" dirty="0" smtClean="0"/>
              <a:t> </a:t>
            </a:r>
            <a:r>
              <a:rPr lang="en-US" sz="2400" dirty="0" err="1" smtClean="0"/>
              <a:t>vodi</a:t>
            </a:r>
            <a:r>
              <a:rPr lang="en-US" sz="2400" dirty="0" smtClean="0"/>
              <a:t>, </a:t>
            </a:r>
            <a:r>
              <a:rPr lang="en-US" sz="2400" dirty="0" err="1" smtClean="0"/>
              <a:t>obično</a:t>
            </a:r>
            <a:r>
              <a:rPr lang="en-US" sz="2400" dirty="0" smtClean="0"/>
              <a:t> do </a:t>
            </a:r>
            <a:r>
              <a:rPr lang="en-US" sz="2400" dirty="0" err="1" smtClean="0"/>
              <a:t>dubine</a:t>
            </a:r>
            <a:r>
              <a:rPr lang="en-US" sz="2400" dirty="0" smtClean="0"/>
              <a:t> 30-40 m.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err="1" smtClean="0"/>
              <a:t>Problemi</a:t>
            </a:r>
            <a:r>
              <a:rPr lang="en-US" sz="2400" dirty="0" smtClean="0"/>
              <a:t>: </a:t>
            </a:r>
            <a:r>
              <a:rPr lang="en-US" sz="2400" dirty="0" err="1" smtClean="0"/>
              <a:t>povećana</a:t>
            </a:r>
            <a:r>
              <a:rPr lang="en-US" sz="2400" dirty="0" smtClean="0"/>
              <a:t> </a:t>
            </a:r>
            <a:r>
              <a:rPr lang="en-US" sz="2400" dirty="0" err="1" smtClean="0"/>
              <a:t>brzina</a:t>
            </a:r>
            <a:r>
              <a:rPr lang="en-US" sz="2400" dirty="0" smtClean="0"/>
              <a:t> </a:t>
            </a:r>
            <a:r>
              <a:rPr lang="en-US" sz="2400" dirty="0" err="1" smtClean="0"/>
              <a:t>hlađenja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povećan</a:t>
            </a:r>
            <a:r>
              <a:rPr lang="en-US" sz="2400" dirty="0" smtClean="0"/>
              <a:t> </a:t>
            </a:r>
            <a:r>
              <a:rPr lang="en-US" sz="2400" dirty="0" err="1" smtClean="0"/>
              <a:t>sadržaj</a:t>
            </a:r>
            <a:r>
              <a:rPr lang="en-US" sz="2400" dirty="0" smtClean="0"/>
              <a:t> </a:t>
            </a:r>
            <a:r>
              <a:rPr lang="en-US" sz="2400" dirty="0" err="1" smtClean="0"/>
              <a:t>vodonika</a:t>
            </a:r>
            <a:r>
              <a:rPr lang="en-US" sz="2400" dirty="0" smtClean="0"/>
              <a:t> (</a:t>
            </a:r>
            <a:r>
              <a:rPr lang="en-US" sz="2400" dirty="0" err="1" smtClean="0"/>
              <a:t>pogodni</a:t>
            </a:r>
            <a:r>
              <a:rPr lang="en-US" sz="2400" dirty="0" smtClean="0"/>
              <a:t> </a:t>
            </a:r>
            <a:r>
              <a:rPr lang="en-US" sz="2400" dirty="0" err="1" smtClean="0"/>
              <a:t>uslovi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hladne</a:t>
            </a:r>
            <a:r>
              <a:rPr lang="en-US" sz="2400" dirty="0" smtClean="0"/>
              <a:t> </a:t>
            </a:r>
            <a:r>
              <a:rPr lang="en-US" sz="2400" dirty="0" err="1" smtClean="0"/>
              <a:t>prsline-samo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niskougljenične</a:t>
            </a:r>
            <a:r>
              <a:rPr lang="en-US" sz="2400" dirty="0" smtClean="0"/>
              <a:t> </a:t>
            </a:r>
            <a:r>
              <a:rPr lang="en-US" sz="2400" dirty="0" err="1" smtClean="0"/>
              <a:t>čelike</a:t>
            </a:r>
            <a:r>
              <a:rPr lang="en-US" sz="2400" dirty="0" smtClean="0"/>
              <a:t>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r>
              <a:rPr lang="sr-Latn-CS" u="sng" dirty="0" smtClean="0"/>
              <a:t>Prednosti REL:</a:t>
            </a:r>
          </a:p>
          <a:p>
            <a:pPr>
              <a:buNone/>
            </a:pPr>
            <a:r>
              <a:rPr lang="sr-Latn-CS" dirty="0" smtClean="0"/>
              <a:t>	</a:t>
            </a:r>
          </a:p>
          <a:p>
            <a:pPr>
              <a:buFontTx/>
              <a:buChar char="-"/>
            </a:pPr>
            <a:r>
              <a:rPr lang="sr-Latn-CS" dirty="0" smtClean="0"/>
              <a:t>univerzalna metoda: za zavarivanje, navarivanje i rezanje</a:t>
            </a:r>
          </a:p>
          <a:p>
            <a:pPr>
              <a:buFontTx/>
              <a:buChar char="-"/>
            </a:pPr>
            <a:r>
              <a:rPr lang="sr-Latn-CS" dirty="0" smtClean="0"/>
              <a:t>širok dijapazon elektroda (dodatnog materijala), za zavarivanje praktično svih metala i legura metala</a:t>
            </a:r>
          </a:p>
          <a:p>
            <a:pPr>
              <a:buFontTx/>
              <a:buChar char="-"/>
            </a:pPr>
            <a:r>
              <a:rPr lang="sr-Latn-CS" dirty="0" smtClean="0"/>
              <a:t>mogućnost zavarivanja pod vodom, položenom elektrodom i gravitaciono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sr-Latn-CS" u="sng" dirty="0" smtClean="0"/>
              <a:t>Nedostaci REL</a:t>
            </a:r>
            <a:r>
              <a:rPr lang="sr-Latn-CS" dirty="0" smtClean="0"/>
              <a:t>:</a:t>
            </a:r>
          </a:p>
          <a:p>
            <a:pPr>
              <a:buFontTx/>
              <a:buChar char="-"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Manja brzina zavarivanja u odnosu na druge metode elektrolučnog zav.</a:t>
            </a:r>
            <a:r>
              <a:rPr lang="en-US" dirty="0" smtClean="0"/>
              <a:t> </a:t>
            </a:r>
            <a:r>
              <a:rPr lang="sr-Latn-CS" dirty="0" smtClean="0"/>
              <a:t>zbog čišćenja troske (traje koliko i zavarivanje)</a:t>
            </a:r>
          </a:p>
          <a:p>
            <a:pPr>
              <a:buFontTx/>
              <a:buChar char="-"/>
            </a:pPr>
            <a:r>
              <a:rPr lang="sr-Latn-CS" dirty="0" smtClean="0"/>
              <a:t>Pri zavarivanju u više prolaza (zavara ili slojeva) potrebno detaljno čišćenje prethodnih slojeva da se ne bi zadržala troska</a:t>
            </a:r>
            <a:endParaRPr lang="en-US" dirty="0" smtClean="0"/>
          </a:p>
          <a:p>
            <a:pPr>
              <a:buFontTx/>
              <a:buChar char="-"/>
            </a:pPr>
            <a:r>
              <a:rPr lang="sr-Latn-CS" dirty="0" smtClean="0"/>
              <a:t>Pojava značajnih deformacija pri većem unosu toplote</a:t>
            </a:r>
          </a:p>
          <a:p>
            <a:pPr>
              <a:buFontTx/>
              <a:buChar char="-"/>
            </a:pPr>
            <a:r>
              <a:rPr lang="sr-Latn-CS" dirty="0" smtClean="0"/>
              <a:t> Nije pogodna metoda za zavarivanje relativno tankog osnovnog materijala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paznji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80000">
            <a:off x="3642439" y="1699405"/>
            <a:ext cx="5415973" cy="499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Ručno-elektrolučno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(REL </a:t>
            </a:r>
            <a:r>
              <a:rPr lang="en-US" dirty="0" err="1" smtClean="0"/>
              <a:t>ili</a:t>
            </a:r>
            <a:r>
              <a:rPr lang="en-US" dirty="0" smtClean="0"/>
              <a:t> E </a:t>
            </a:r>
            <a:r>
              <a:rPr lang="en-US" dirty="0" err="1" smtClean="0"/>
              <a:t>postupak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/>
              <a:t>Elektroda</a:t>
            </a:r>
            <a:r>
              <a:rPr lang="en-US" sz="2800" dirty="0" smtClean="0"/>
              <a:t> se </a:t>
            </a:r>
            <a:r>
              <a:rPr lang="en-US" sz="2800" dirty="0" err="1" smtClean="0"/>
              <a:t>topi</a:t>
            </a:r>
            <a:r>
              <a:rPr lang="en-US" sz="2800" dirty="0" smtClean="0"/>
              <a:t> pod </a:t>
            </a:r>
            <a:r>
              <a:rPr lang="en-US" sz="2800" dirty="0" err="1" smtClean="0"/>
              <a:t>dejstvom</a:t>
            </a:r>
            <a:r>
              <a:rPr lang="en-US" sz="2800" dirty="0" smtClean="0"/>
              <a:t> </a:t>
            </a:r>
            <a:r>
              <a:rPr lang="en-US" sz="2800" dirty="0" err="1" smtClean="0"/>
              <a:t>el.luka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Elektroda</a:t>
            </a:r>
            <a:r>
              <a:rPr lang="en-US" sz="2800" dirty="0" smtClean="0"/>
              <a:t> se </a:t>
            </a:r>
            <a:r>
              <a:rPr lang="en-US" sz="2800" dirty="0" err="1" smtClean="0"/>
              <a:t>sastoji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1.jezgra </a:t>
            </a:r>
            <a:r>
              <a:rPr lang="en-US" sz="2800" dirty="0" err="1" smtClean="0"/>
              <a:t>prečnika</a:t>
            </a:r>
            <a:r>
              <a:rPr lang="en-US" sz="2800" dirty="0" smtClean="0"/>
              <a:t> 2-6 mm </a:t>
            </a:r>
            <a:r>
              <a:rPr lang="en-US" sz="2800" dirty="0" err="1" smtClean="0"/>
              <a:t>koje</a:t>
            </a:r>
            <a:r>
              <a:rPr lang="en-US" sz="2800" dirty="0" smtClean="0"/>
              <a:t> </a:t>
            </a:r>
            <a:r>
              <a:rPr lang="en-US" sz="2800" dirty="0" err="1" smtClean="0"/>
              <a:t>popunjava</a:t>
            </a:r>
            <a:r>
              <a:rPr lang="en-US" sz="2800" dirty="0" smtClean="0"/>
              <a:t> </a:t>
            </a:r>
            <a:r>
              <a:rPr lang="en-US" sz="2800" dirty="0" err="1" smtClean="0"/>
              <a:t>žleb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delom</a:t>
            </a:r>
            <a:r>
              <a:rPr lang="en-US" sz="2800" dirty="0" smtClean="0"/>
              <a:t> </a:t>
            </a:r>
            <a:r>
              <a:rPr lang="en-US" sz="2800" dirty="0" err="1" smtClean="0"/>
              <a:t>osnovnog</a:t>
            </a:r>
            <a:r>
              <a:rPr lang="en-US" sz="2800" dirty="0" smtClean="0"/>
              <a:t> </a:t>
            </a:r>
            <a:r>
              <a:rPr lang="en-US" sz="2800" dirty="0" err="1" smtClean="0"/>
              <a:t>materijala</a:t>
            </a:r>
            <a:r>
              <a:rPr lang="en-US" sz="2800" dirty="0" smtClean="0"/>
              <a:t> </a:t>
            </a:r>
            <a:r>
              <a:rPr lang="en-US" sz="2800" dirty="0" err="1" smtClean="0"/>
              <a:t>obrazuje</a:t>
            </a:r>
            <a:r>
              <a:rPr lang="en-US" sz="2800" dirty="0" smtClean="0"/>
              <a:t> </a:t>
            </a:r>
            <a:r>
              <a:rPr lang="en-US" sz="2800" dirty="0" err="1" smtClean="0"/>
              <a:t>šav</a:t>
            </a:r>
            <a:r>
              <a:rPr lang="en-US" sz="2800" dirty="0" smtClean="0"/>
              <a:t>  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2.obloge </a:t>
            </a:r>
            <a:r>
              <a:rPr lang="en-US" sz="2800" dirty="0" err="1" smtClean="0"/>
              <a:t>koja</a:t>
            </a:r>
            <a:r>
              <a:rPr lang="en-US" sz="2800" dirty="0" smtClean="0"/>
              <a:t> </a:t>
            </a:r>
            <a:r>
              <a:rPr lang="en-US" sz="2800" dirty="0" err="1" smtClean="0"/>
              <a:t>obrazuje</a:t>
            </a:r>
            <a:r>
              <a:rPr lang="en-US" sz="2800" dirty="0" smtClean="0"/>
              <a:t> </a:t>
            </a:r>
            <a:r>
              <a:rPr lang="en-US" sz="2800" dirty="0" err="1" smtClean="0"/>
              <a:t>trosku</a:t>
            </a:r>
            <a:r>
              <a:rPr lang="en-US" sz="2800" dirty="0" smtClean="0"/>
              <a:t> </a:t>
            </a:r>
            <a:r>
              <a:rPr lang="en-US" sz="2800" dirty="0" err="1" smtClean="0"/>
              <a:t>nad</a:t>
            </a:r>
            <a:r>
              <a:rPr lang="en-US" sz="2800" dirty="0" smtClean="0"/>
              <a:t> </a:t>
            </a:r>
            <a:r>
              <a:rPr lang="en-US" sz="2800" dirty="0" err="1" smtClean="0"/>
              <a:t>šavom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>
          <a:xfrm>
            <a:off x="2895600" y="1295400"/>
            <a:ext cx="3124200" cy="528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r-Latn-CS" sz="2400" u="sng" dirty="0" smtClean="0"/>
              <a:t>Obrnuta</a:t>
            </a:r>
            <a:r>
              <a:rPr kumimoji="0" lang="sr-Latn-C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polarnost</a:t>
            </a:r>
            <a:r>
              <a:rPr lang="en-US" sz="2400" dirty="0" smtClean="0"/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bazične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elektrode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baseline="0" dirty="0" err="1" smtClean="0"/>
              <a:t>Veća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brzina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topljenja</a:t>
            </a:r>
            <a:r>
              <a:rPr lang="en-US" sz="2000" baseline="0" dirty="0" smtClean="0"/>
              <a:t> </a:t>
            </a:r>
            <a:r>
              <a:rPr lang="en-US" sz="2000" dirty="0" err="1" smtClean="0"/>
              <a:t>osnovnog</a:t>
            </a:r>
            <a:r>
              <a:rPr lang="en-US" sz="2000" dirty="0" smtClean="0"/>
              <a:t> </a:t>
            </a:r>
            <a:r>
              <a:rPr lang="en-US" sz="2000" dirty="0" err="1" smtClean="0"/>
              <a:t>materijala</a:t>
            </a:r>
            <a:endParaRPr lang="en-US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000" dirty="0" err="1" smtClean="0"/>
              <a:t>Najveći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uvar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791200" y="914400"/>
            <a:ext cx="3276600" cy="566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-"/>
              <a:defRPr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celulozne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rutilne</a:t>
            </a:r>
            <a:r>
              <a:rPr lang="en-US" dirty="0" smtClean="0"/>
              <a:t> </a:t>
            </a:r>
            <a:r>
              <a:rPr lang="en-US" dirty="0" err="1" smtClean="0"/>
              <a:t>obloge</a:t>
            </a:r>
            <a:r>
              <a:rPr lang="en-US" dirty="0" smtClean="0"/>
              <a:t> </a:t>
            </a:r>
            <a:r>
              <a:rPr lang="en-US" dirty="0" err="1" smtClean="0"/>
              <a:t>elektrode</a:t>
            </a:r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err="1" smtClean="0"/>
              <a:t>Zahteva</a:t>
            </a:r>
            <a:r>
              <a:rPr lang="en-US" dirty="0" smtClean="0"/>
              <a:t> se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 smtClean="0"/>
              <a:t>obloga</a:t>
            </a:r>
            <a:r>
              <a:rPr lang="en-US" dirty="0" smtClean="0"/>
              <a:t> (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sz="2000" dirty="0" err="1" smtClean="0"/>
              <a:t>kalijumom</a:t>
            </a:r>
            <a:r>
              <a:rPr lang="en-US" sz="2000" dirty="0" smtClean="0"/>
              <a:t> – </a:t>
            </a:r>
            <a:r>
              <a:rPr lang="en-US" sz="2000" dirty="0" err="1" smtClean="0"/>
              <a:t>povećava</a:t>
            </a:r>
            <a:r>
              <a:rPr lang="en-US" sz="2000" dirty="0" smtClean="0"/>
              <a:t> </a:t>
            </a:r>
            <a:r>
              <a:rPr lang="en-US" sz="2000" dirty="0" err="1" smtClean="0"/>
              <a:t>stabilnost</a:t>
            </a:r>
            <a:r>
              <a:rPr lang="en-US" sz="2000" dirty="0" smtClean="0"/>
              <a:t> </a:t>
            </a:r>
            <a:r>
              <a:rPr lang="en-US" sz="2000" dirty="0" err="1" smtClean="0"/>
              <a:t>luka</a:t>
            </a:r>
            <a:r>
              <a:rPr lang="en-US" sz="2000" dirty="0" smtClean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Srednjji</a:t>
            </a:r>
            <a:r>
              <a:rPr kumimoji="0" lang="en-US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uvar</a:t>
            </a:r>
            <a:endParaRPr kumimoji="0" lang="en-US" sz="24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95400" y="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err="1" smtClean="0"/>
              <a:t>Jednosmerna</a:t>
            </a:r>
            <a:r>
              <a:rPr lang="en-US" sz="3200" dirty="0" smtClean="0"/>
              <a:t> </a:t>
            </a:r>
            <a:r>
              <a:rPr lang="en-US" sz="3200" dirty="0" err="1" smtClean="0"/>
              <a:t>struja</a:t>
            </a:r>
            <a:r>
              <a:rPr lang="en-US" sz="3200" dirty="0" smtClean="0"/>
              <a:t>:	        </a:t>
            </a:r>
            <a:r>
              <a:rPr lang="en-US" sz="3200" dirty="0" err="1" smtClean="0"/>
              <a:t>Naizmenična</a:t>
            </a:r>
            <a:r>
              <a:rPr lang="en-US" sz="3200" dirty="0" smtClean="0"/>
              <a:t> </a:t>
            </a:r>
            <a:r>
              <a:rPr lang="en-US" sz="3200" dirty="0" err="1" smtClean="0"/>
              <a:t>struja</a:t>
            </a:r>
            <a:r>
              <a:rPr lang="en-US" sz="3200" dirty="0" smtClean="0"/>
              <a:t>:</a:t>
            </a:r>
          </a:p>
          <a:p>
            <a:endParaRPr lang="en-US" sz="3200" dirty="0"/>
          </a:p>
        </p:txBody>
      </p:sp>
      <p:sp>
        <p:nvSpPr>
          <p:cNvPr id="37" name="Left Brace 36"/>
          <p:cNvSpPr/>
          <p:nvPr/>
        </p:nvSpPr>
        <p:spPr>
          <a:xfrm rot="5400000">
            <a:off x="2400300" y="-1790700"/>
            <a:ext cx="685800" cy="533400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30589" y="3403435"/>
            <a:ext cx="9113411" cy="3606965"/>
            <a:chOff x="30589" y="3403435"/>
            <a:chExt cx="9113411" cy="3606965"/>
          </a:xfrm>
        </p:grpSpPr>
        <p:grpSp>
          <p:nvGrpSpPr>
            <p:cNvPr id="2" name="Group 19"/>
            <p:cNvGrpSpPr/>
            <p:nvPr/>
          </p:nvGrpSpPr>
          <p:grpSpPr>
            <a:xfrm>
              <a:off x="30589" y="3403435"/>
              <a:ext cx="7132211" cy="3530765"/>
              <a:chOff x="30589" y="3099274"/>
              <a:chExt cx="7132211" cy="353076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540000">
                <a:off x="30589" y="3099275"/>
                <a:ext cx="2895600" cy="3530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540000">
                <a:off x="3154790" y="3099274"/>
                <a:ext cx="2895600" cy="3530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Freeform 6"/>
              <p:cNvSpPr/>
              <p:nvPr/>
            </p:nvSpPr>
            <p:spPr>
              <a:xfrm>
                <a:off x="2660073" y="3519055"/>
                <a:ext cx="942109" cy="1579418"/>
              </a:xfrm>
              <a:custGeom>
                <a:avLst/>
                <a:gdLst>
                  <a:gd name="connsiteX0" fmla="*/ 0 w 942109"/>
                  <a:gd name="connsiteY0" fmla="*/ 304800 h 1579418"/>
                  <a:gd name="connsiteX1" fmla="*/ 221672 w 942109"/>
                  <a:gd name="connsiteY1" fmla="*/ 1565563 h 1579418"/>
                  <a:gd name="connsiteX2" fmla="*/ 942109 w 942109"/>
                  <a:gd name="connsiteY2" fmla="*/ 1579418 h 1579418"/>
                  <a:gd name="connsiteX3" fmla="*/ 914400 w 942109"/>
                  <a:gd name="connsiteY3" fmla="*/ 27709 h 1579418"/>
                  <a:gd name="connsiteX4" fmla="*/ 290945 w 942109"/>
                  <a:gd name="connsiteY4" fmla="*/ 0 h 1579418"/>
                  <a:gd name="connsiteX5" fmla="*/ 0 w 942109"/>
                  <a:gd name="connsiteY5" fmla="*/ 304800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42109" h="1579418">
                    <a:moveTo>
                      <a:pt x="0" y="304800"/>
                    </a:moveTo>
                    <a:lnTo>
                      <a:pt x="221672" y="1565563"/>
                    </a:lnTo>
                    <a:lnTo>
                      <a:pt x="942109" y="1579418"/>
                    </a:lnTo>
                    <a:lnTo>
                      <a:pt x="914400" y="27709"/>
                    </a:lnTo>
                    <a:lnTo>
                      <a:pt x="290945" y="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5257800" y="3683237"/>
                <a:ext cx="942109" cy="1579418"/>
              </a:xfrm>
              <a:custGeom>
                <a:avLst/>
                <a:gdLst>
                  <a:gd name="connsiteX0" fmla="*/ 0 w 942109"/>
                  <a:gd name="connsiteY0" fmla="*/ 304800 h 1579418"/>
                  <a:gd name="connsiteX1" fmla="*/ 221672 w 942109"/>
                  <a:gd name="connsiteY1" fmla="*/ 1565563 h 1579418"/>
                  <a:gd name="connsiteX2" fmla="*/ 942109 w 942109"/>
                  <a:gd name="connsiteY2" fmla="*/ 1579418 h 1579418"/>
                  <a:gd name="connsiteX3" fmla="*/ 914400 w 942109"/>
                  <a:gd name="connsiteY3" fmla="*/ 27709 h 1579418"/>
                  <a:gd name="connsiteX4" fmla="*/ 290945 w 942109"/>
                  <a:gd name="connsiteY4" fmla="*/ 0 h 1579418"/>
                  <a:gd name="connsiteX5" fmla="*/ 0 w 942109"/>
                  <a:gd name="connsiteY5" fmla="*/ 304800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42109" h="1579418">
                    <a:moveTo>
                      <a:pt x="0" y="304800"/>
                    </a:moveTo>
                    <a:lnTo>
                      <a:pt x="221672" y="1565563"/>
                    </a:lnTo>
                    <a:lnTo>
                      <a:pt x="942109" y="1579418"/>
                    </a:lnTo>
                    <a:lnTo>
                      <a:pt x="914400" y="27709"/>
                    </a:lnTo>
                    <a:lnTo>
                      <a:pt x="290945" y="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352800" y="5512037"/>
                <a:ext cx="5334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r-Latn-CS" sz="2800" b="1" dirty="0" smtClean="0"/>
                  <a:t>-</a:t>
                </a:r>
                <a:endParaRPr lang="sr-Latn-CS" sz="28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76600" y="3149837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r-Latn-CS" sz="2800" b="1" dirty="0" smtClean="0"/>
                  <a:t>+</a:t>
                </a:r>
                <a:endParaRPr lang="sr-Latn-CS" sz="2800" b="1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209800" y="335280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858000" y="335280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8" name="Rectangle 17"/>
              <p:cNvSpPr/>
              <p:nvPr/>
            </p:nvSpPr>
            <p:spPr>
              <a:xfrm rot="2580000">
                <a:off x="2294374" y="6032031"/>
                <a:ext cx="107698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2580000">
                <a:off x="6930748" y="5993311"/>
                <a:ext cx="95287" cy="4391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1676400" y="3581400"/>
              <a:ext cx="2286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800600" y="3581400"/>
              <a:ext cx="2286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76400" y="6400800"/>
              <a:ext cx="1524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00600" y="6324600"/>
              <a:ext cx="1524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5252545" y="4151587"/>
              <a:ext cx="1072055" cy="2096813"/>
            </a:xfrm>
            <a:custGeom>
              <a:avLst/>
              <a:gdLst>
                <a:gd name="connsiteX0" fmla="*/ 0 w 1072055"/>
                <a:gd name="connsiteY0" fmla="*/ 614855 h 2096813"/>
                <a:gd name="connsiteX1" fmla="*/ 47296 w 1072055"/>
                <a:gd name="connsiteY1" fmla="*/ 930165 h 2096813"/>
                <a:gd name="connsiteX2" fmla="*/ 236483 w 1072055"/>
                <a:gd name="connsiteY2" fmla="*/ 1891862 h 2096813"/>
                <a:gd name="connsiteX3" fmla="*/ 819807 w 1072055"/>
                <a:gd name="connsiteY3" fmla="*/ 1891862 h 2096813"/>
                <a:gd name="connsiteX4" fmla="*/ 835572 w 1072055"/>
                <a:gd name="connsiteY4" fmla="*/ 2096813 h 2096813"/>
                <a:gd name="connsiteX5" fmla="*/ 1072055 w 1072055"/>
                <a:gd name="connsiteY5" fmla="*/ 2096813 h 2096813"/>
                <a:gd name="connsiteX6" fmla="*/ 1056289 w 1072055"/>
                <a:gd name="connsiteY6" fmla="*/ 0 h 2096813"/>
                <a:gd name="connsiteX7" fmla="*/ 646386 w 1072055"/>
                <a:gd name="connsiteY7" fmla="*/ 0 h 2096813"/>
                <a:gd name="connsiteX8" fmla="*/ 0 w 1072055"/>
                <a:gd name="connsiteY8" fmla="*/ 614855 h 2096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055" h="2096813">
                  <a:moveTo>
                    <a:pt x="0" y="614855"/>
                  </a:moveTo>
                  <a:lnTo>
                    <a:pt x="47296" y="930165"/>
                  </a:lnTo>
                  <a:lnTo>
                    <a:pt x="236483" y="1891862"/>
                  </a:lnTo>
                  <a:lnTo>
                    <a:pt x="819807" y="1891862"/>
                  </a:lnTo>
                  <a:lnTo>
                    <a:pt x="835572" y="2096813"/>
                  </a:lnTo>
                  <a:lnTo>
                    <a:pt x="1072055" y="2096813"/>
                  </a:lnTo>
                  <a:lnTo>
                    <a:pt x="1056289" y="0"/>
                  </a:lnTo>
                  <a:lnTo>
                    <a:pt x="646386" y="0"/>
                  </a:lnTo>
                  <a:lnTo>
                    <a:pt x="0" y="61485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6021200" y="3511769"/>
              <a:ext cx="3122800" cy="3498631"/>
              <a:chOff x="1121349" y="3295904"/>
              <a:chExt cx="3033568" cy="3270031"/>
            </a:xfrm>
          </p:grpSpPr>
          <p:grpSp>
            <p:nvGrpSpPr>
              <p:cNvPr id="25" name="Group 14"/>
              <p:cNvGrpSpPr/>
              <p:nvPr/>
            </p:nvGrpSpPr>
            <p:grpSpPr>
              <a:xfrm>
                <a:off x="1121349" y="3295904"/>
                <a:ext cx="3033568" cy="3270031"/>
                <a:chOff x="455900" y="3295904"/>
                <a:chExt cx="3033568" cy="3270031"/>
              </a:xfrm>
            </p:grpSpPr>
            <p:pic>
              <p:nvPicPr>
                <p:cNvPr id="27" name="Picture 2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 r="31697"/>
                <a:stretch>
                  <a:fillRect/>
                </a:stretch>
              </p:blipFill>
              <p:spPr bwMode="auto">
                <a:xfrm rot="21540000">
                  <a:off x="455900" y="3295904"/>
                  <a:ext cx="3033568" cy="32700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8" name="Rectangle 27"/>
                <p:cNvSpPr/>
                <p:nvPr/>
              </p:nvSpPr>
              <p:spPr>
                <a:xfrm>
                  <a:off x="685800" y="3429000"/>
                  <a:ext cx="304800" cy="3048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685800" y="5562600"/>
                  <a:ext cx="304800" cy="3048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057400" y="3429000"/>
                  <a:ext cx="304800" cy="3048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057400" y="6019800"/>
                  <a:ext cx="152400" cy="152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1143000" y="4648200"/>
                <a:ext cx="685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dirty="0" smtClean="0"/>
                  <a:t>~</a:t>
                </a:r>
                <a:endParaRPr lang="en-US" sz="6000" dirty="0"/>
              </a:p>
            </p:txBody>
          </p:sp>
        </p:grpSp>
        <p:sp>
          <p:nvSpPr>
            <p:cNvPr id="38" name="Freeform 37"/>
            <p:cNvSpPr/>
            <p:nvPr/>
          </p:nvSpPr>
          <p:spPr>
            <a:xfrm>
              <a:off x="8071945" y="4151587"/>
              <a:ext cx="1072055" cy="2096813"/>
            </a:xfrm>
            <a:custGeom>
              <a:avLst/>
              <a:gdLst>
                <a:gd name="connsiteX0" fmla="*/ 0 w 1072055"/>
                <a:gd name="connsiteY0" fmla="*/ 614855 h 2096813"/>
                <a:gd name="connsiteX1" fmla="*/ 47296 w 1072055"/>
                <a:gd name="connsiteY1" fmla="*/ 930165 h 2096813"/>
                <a:gd name="connsiteX2" fmla="*/ 236483 w 1072055"/>
                <a:gd name="connsiteY2" fmla="*/ 1891862 h 2096813"/>
                <a:gd name="connsiteX3" fmla="*/ 819807 w 1072055"/>
                <a:gd name="connsiteY3" fmla="*/ 1891862 h 2096813"/>
                <a:gd name="connsiteX4" fmla="*/ 835572 w 1072055"/>
                <a:gd name="connsiteY4" fmla="*/ 2096813 h 2096813"/>
                <a:gd name="connsiteX5" fmla="*/ 1072055 w 1072055"/>
                <a:gd name="connsiteY5" fmla="*/ 2096813 h 2096813"/>
                <a:gd name="connsiteX6" fmla="*/ 1056289 w 1072055"/>
                <a:gd name="connsiteY6" fmla="*/ 0 h 2096813"/>
                <a:gd name="connsiteX7" fmla="*/ 646386 w 1072055"/>
                <a:gd name="connsiteY7" fmla="*/ 0 h 2096813"/>
                <a:gd name="connsiteX8" fmla="*/ 0 w 1072055"/>
                <a:gd name="connsiteY8" fmla="*/ 614855 h 2096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055" h="2096813">
                  <a:moveTo>
                    <a:pt x="0" y="614855"/>
                  </a:moveTo>
                  <a:lnTo>
                    <a:pt x="47296" y="930165"/>
                  </a:lnTo>
                  <a:lnTo>
                    <a:pt x="236483" y="1891862"/>
                  </a:lnTo>
                  <a:lnTo>
                    <a:pt x="819807" y="1891862"/>
                  </a:lnTo>
                  <a:lnTo>
                    <a:pt x="835572" y="2096813"/>
                  </a:lnTo>
                  <a:lnTo>
                    <a:pt x="1072055" y="2096813"/>
                  </a:lnTo>
                  <a:lnTo>
                    <a:pt x="1056289" y="0"/>
                  </a:lnTo>
                  <a:lnTo>
                    <a:pt x="646386" y="0"/>
                  </a:lnTo>
                  <a:lnTo>
                    <a:pt x="0" y="61485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Down Arrow 39"/>
            <p:cNvSpPr/>
            <p:nvPr/>
          </p:nvSpPr>
          <p:spPr>
            <a:xfrm>
              <a:off x="1524000" y="5105400"/>
              <a:ext cx="457200" cy="558398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41" name="Up-Down Arrow 40"/>
            <p:cNvSpPr/>
            <p:nvPr/>
          </p:nvSpPr>
          <p:spPr>
            <a:xfrm>
              <a:off x="7543800" y="5121655"/>
              <a:ext cx="392207" cy="896797"/>
            </a:xfrm>
            <a:prstGeom prst="up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Down Arrow 41"/>
            <p:cNvSpPr/>
            <p:nvPr/>
          </p:nvSpPr>
          <p:spPr>
            <a:xfrm rot="10800000">
              <a:off x="1676400" y="5562600"/>
              <a:ext cx="457200" cy="60960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43" name="Down Arrow 42"/>
            <p:cNvSpPr/>
            <p:nvPr/>
          </p:nvSpPr>
          <p:spPr>
            <a:xfrm>
              <a:off x="4648200" y="5105400"/>
              <a:ext cx="457200" cy="55839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44" name="Down Arrow 43"/>
            <p:cNvSpPr/>
            <p:nvPr/>
          </p:nvSpPr>
          <p:spPr>
            <a:xfrm rot="10800000">
              <a:off x="4800600" y="5562600"/>
              <a:ext cx="457200" cy="609600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45" name="Up-Down Arrow 44"/>
            <p:cNvSpPr/>
            <p:nvPr/>
          </p:nvSpPr>
          <p:spPr>
            <a:xfrm>
              <a:off x="7696200" y="5105400"/>
              <a:ext cx="392207" cy="896797"/>
            </a:xfrm>
            <a:prstGeom prst="up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295400"/>
            <a:ext cx="3048000" cy="4830763"/>
          </a:xfrm>
        </p:spPr>
        <p:txBody>
          <a:bodyPr>
            <a:normAutofit/>
          </a:bodyPr>
          <a:lstStyle/>
          <a:p>
            <a:r>
              <a:rPr lang="sr-Latn-CS" sz="2400" u="sng" dirty="0" smtClean="0"/>
              <a:t>Prava polarnost</a:t>
            </a:r>
            <a:r>
              <a:rPr lang="en-US" sz="2400" u="sng" dirty="0" smtClean="0"/>
              <a:t>:</a:t>
            </a:r>
          </a:p>
          <a:p>
            <a:pPr>
              <a:buFontTx/>
              <a:buChar char="-"/>
            </a:pPr>
            <a:r>
              <a:rPr lang="en-US" sz="2000" dirty="0" err="1" smtClean="0"/>
              <a:t>Uglavnom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celulozne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rutilne</a:t>
            </a:r>
            <a:r>
              <a:rPr lang="en-US" sz="2000" dirty="0" smtClean="0"/>
              <a:t> (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natrijumom</a:t>
            </a:r>
            <a:r>
              <a:rPr lang="en-US" sz="2000" dirty="0" smtClean="0"/>
              <a:t>) </a:t>
            </a:r>
            <a:r>
              <a:rPr lang="en-US" sz="2000" dirty="0" err="1" smtClean="0"/>
              <a:t>obloge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elektrode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err="1" smtClean="0"/>
              <a:t>Najveća</a:t>
            </a:r>
            <a:r>
              <a:rPr lang="en-US" sz="2000" dirty="0" smtClean="0"/>
              <a:t> </a:t>
            </a:r>
            <a:r>
              <a:rPr lang="en-US" sz="2000" dirty="0" err="1" smtClean="0"/>
              <a:t>brzina</a:t>
            </a:r>
            <a:r>
              <a:rPr lang="en-US" sz="2000" dirty="0" smtClean="0"/>
              <a:t> </a:t>
            </a:r>
            <a:r>
              <a:rPr lang="en-US" sz="2000" dirty="0" err="1" smtClean="0"/>
              <a:t>topljenja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elektrode</a:t>
            </a:r>
            <a:r>
              <a:rPr lang="en-US" sz="2000" dirty="0" smtClean="0"/>
              <a:t>, </a:t>
            </a:r>
            <a:r>
              <a:rPr lang="en-US" sz="2000" dirty="0" err="1" smtClean="0"/>
              <a:t>najmanji</a:t>
            </a:r>
            <a:r>
              <a:rPr lang="en-US" sz="2000" dirty="0" smtClean="0"/>
              <a:t> </a:t>
            </a:r>
            <a:r>
              <a:rPr lang="en-US" sz="2000" dirty="0" err="1" smtClean="0"/>
              <a:t>uvar</a:t>
            </a:r>
            <a:r>
              <a:rPr lang="en-US" sz="2000" dirty="0" smtClean="0"/>
              <a:t> (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navarivanje</a:t>
            </a:r>
            <a:r>
              <a:rPr lang="en-US" sz="20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76500" y="3244334"/>
            <a:ext cx="4591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C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Савремене технологије спајања материјала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u="sng" dirty="0" smtClean="0"/>
              <a:t>Jezgro elektrode</a:t>
            </a:r>
            <a:r>
              <a:rPr lang="sr-Latn-CS" dirty="0" smtClean="0"/>
              <a:t>:</a:t>
            </a:r>
          </a:p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-izrađuje se od vučene žice</a:t>
            </a:r>
          </a:p>
          <a:p>
            <a:pPr>
              <a:buNone/>
            </a:pPr>
            <a:r>
              <a:rPr lang="sr-Latn-CS" dirty="0" smtClean="0"/>
              <a:t>-čelično jezgro se izrađuje od niskougljeničnog, nisko i visoko legiranog čelika (sadržaj C do 0,12 %)</a:t>
            </a:r>
          </a:p>
          <a:p>
            <a:pPr>
              <a:buNone/>
            </a:pPr>
            <a:r>
              <a:rPr lang="sr-Latn-CS" dirty="0" smtClean="0"/>
              <a:t>-jezgra od legura obojenih metala: Cu, Al,...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/>
          </a:bodyPr>
          <a:lstStyle/>
          <a:p>
            <a:r>
              <a:rPr lang="sr-Latn-CS" u="sng" dirty="0" smtClean="0"/>
              <a:t>Obloga elektrode</a:t>
            </a:r>
            <a:r>
              <a:rPr lang="sr-Latn-CS" dirty="0" smtClean="0"/>
              <a:t>: -uloga obloge je: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Obrazovanje zaštitne troske:</a:t>
            </a:r>
          </a:p>
          <a:p>
            <a:pPr marL="514350" indent="-514350">
              <a:buNone/>
            </a:pPr>
            <a:r>
              <a:rPr lang="sr-Latn-CS" dirty="0" smtClean="0"/>
              <a:t>	- zaštita tečnog metala od uticaja gasova iz okoline</a:t>
            </a:r>
          </a:p>
          <a:p>
            <a:pPr marL="514350" indent="-514350">
              <a:buNone/>
            </a:pPr>
            <a:r>
              <a:rPr lang="sr-Latn-CS" dirty="0" smtClean="0"/>
              <a:t>	- izdvaja kiseonik, azot, sumpor, fosfor iz rastopa;</a:t>
            </a:r>
          </a:p>
          <a:p>
            <a:pPr marL="514350" indent="-514350">
              <a:buNone/>
            </a:pPr>
            <a:r>
              <a:rPr lang="sr-Latn-CS" dirty="0" smtClean="0"/>
              <a:t>	- legira rastop dodavanjem npr. Si i Ti koji usitnjavaju strukturu</a:t>
            </a:r>
          </a:p>
          <a:p>
            <a:pPr marL="514350" indent="-514350">
              <a:buNone/>
            </a:pPr>
            <a:r>
              <a:rPr lang="sr-Latn-CS" dirty="0" smtClean="0"/>
              <a:t>2.  Snižavanje potencijala jonizacije prostora između elektrode i osnovnog materijala, čime se povećava stabilnost luka (inače nestabilan u vazduhu zbog visokog potencijala jonizacije)</a:t>
            </a:r>
            <a:endParaRPr lang="sr-Latn-C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6248400" cy="6248400"/>
          </a:xfrm>
        </p:spPr>
        <p:txBody>
          <a:bodyPr>
            <a:noAutofit/>
          </a:bodyPr>
          <a:lstStyle/>
          <a:p>
            <a:r>
              <a:rPr lang="sr-Latn-CS" sz="2300" u="sng" dirty="0" smtClean="0"/>
              <a:t>Vrste elektrod</a:t>
            </a:r>
            <a:r>
              <a:rPr lang="en-US" sz="2300" u="sng" dirty="0" smtClean="0"/>
              <a:t>a </a:t>
            </a:r>
            <a:r>
              <a:rPr lang="en-US" sz="2300" u="sng" dirty="0" err="1" smtClean="0"/>
              <a:t>prema</a:t>
            </a:r>
            <a:r>
              <a:rPr lang="en-US" sz="2300" u="sng" dirty="0" smtClean="0"/>
              <a:t> </a:t>
            </a:r>
            <a:r>
              <a:rPr lang="en-US" sz="2300" u="sng" dirty="0" err="1" smtClean="0"/>
              <a:t>tipu</a:t>
            </a:r>
            <a:r>
              <a:rPr lang="en-US" sz="2300" u="sng" dirty="0" smtClean="0"/>
              <a:t> </a:t>
            </a:r>
            <a:r>
              <a:rPr lang="en-US" sz="2300" u="sng" dirty="0" err="1" smtClean="0"/>
              <a:t>obloge</a:t>
            </a:r>
            <a:r>
              <a:rPr lang="sr-Latn-CS" sz="2300" dirty="0" smtClean="0"/>
              <a:t>:</a:t>
            </a:r>
            <a:endParaRPr lang="en-US" sz="2300" dirty="0" smtClean="0"/>
          </a:p>
          <a:p>
            <a:pPr>
              <a:buFontTx/>
              <a:buChar char="-"/>
            </a:pPr>
            <a:r>
              <a:rPr lang="en-US" sz="2300" b="1" dirty="0" err="1" smtClean="0"/>
              <a:t>Celulozne</a:t>
            </a:r>
            <a:r>
              <a:rPr lang="en-US" sz="2300" dirty="0" smtClean="0"/>
              <a:t>: </a:t>
            </a:r>
            <a:r>
              <a:rPr lang="en-US" sz="2300" dirty="0" err="1" smtClean="0"/>
              <a:t>malo</a:t>
            </a:r>
            <a:r>
              <a:rPr lang="en-US" sz="2300" dirty="0" smtClean="0"/>
              <a:t> </a:t>
            </a:r>
            <a:r>
              <a:rPr lang="en-US" sz="2300" dirty="0" err="1" smtClean="0"/>
              <a:t>troske</a:t>
            </a:r>
            <a:r>
              <a:rPr lang="en-US" sz="2300" dirty="0" smtClean="0"/>
              <a:t> </a:t>
            </a:r>
            <a:r>
              <a:rPr lang="en-US" sz="2300" dirty="0" err="1" smtClean="0"/>
              <a:t>koja</a:t>
            </a:r>
            <a:r>
              <a:rPr lang="en-US" sz="2300" dirty="0" smtClean="0"/>
              <a:t> se </a:t>
            </a:r>
            <a:r>
              <a:rPr lang="en-US" sz="2300" dirty="0" err="1" smtClean="0"/>
              <a:t>lako</a:t>
            </a:r>
            <a:r>
              <a:rPr lang="en-US" sz="2300" dirty="0" smtClean="0"/>
              <a:t> </a:t>
            </a:r>
            <a:r>
              <a:rPr lang="en-US" sz="2300" dirty="0" err="1" smtClean="0"/>
              <a:t>uklanja</a:t>
            </a:r>
            <a:r>
              <a:rPr lang="en-US" sz="2300" dirty="0" smtClean="0"/>
              <a:t>, </a:t>
            </a:r>
            <a:r>
              <a:rPr lang="en-US" sz="2300" dirty="0" err="1" smtClean="0"/>
              <a:t>pogodne</a:t>
            </a:r>
            <a:r>
              <a:rPr lang="en-US" sz="2300" dirty="0" smtClean="0"/>
              <a:t> </a:t>
            </a:r>
            <a:r>
              <a:rPr lang="en-US" sz="2300" dirty="0" err="1" smtClean="0"/>
              <a:t>za</a:t>
            </a:r>
            <a:r>
              <a:rPr lang="en-US" sz="2300" dirty="0" smtClean="0"/>
              <a:t> </a:t>
            </a:r>
            <a:r>
              <a:rPr lang="en-US" sz="2300" dirty="0" err="1" smtClean="0"/>
              <a:t>korene</a:t>
            </a:r>
            <a:r>
              <a:rPr lang="en-US" sz="2300" dirty="0" smtClean="0"/>
              <a:t> </a:t>
            </a:r>
            <a:r>
              <a:rPr lang="en-US" sz="2300" dirty="0" err="1" smtClean="0"/>
              <a:t>zavare</a:t>
            </a:r>
            <a:r>
              <a:rPr lang="en-US" sz="2300" dirty="0" smtClean="0"/>
              <a:t>, </a:t>
            </a:r>
            <a:r>
              <a:rPr lang="en-US" sz="2300" dirty="0" err="1" smtClean="0"/>
              <a:t>neestetski</a:t>
            </a:r>
            <a:r>
              <a:rPr lang="en-US" sz="2300" dirty="0" smtClean="0"/>
              <a:t> </a:t>
            </a:r>
            <a:r>
              <a:rPr lang="en-US" sz="2300" dirty="0" err="1" smtClean="0"/>
              <a:t>izgled</a:t>
            </a:r>
            <a:r>
              <a:rPr lang="en-US" sz="2300" dirty="0" smtClean="0"/>
              <a:t> </a:t>
            </a:r>
            <a:r>
              <a:rPr lang="en-US" sz="2300" dirty="0" err="1" smtClean="0"/>
              <a:t>šava</a:t>
            </a:r>
            <a:r>
              <a:rPr lang="en-US" sz="2300" dirty="0" smtClean="0"/>
              <a:t>.</a:t>
            </a:r>
          </a:p>
          <a:p>
            <a:pPr>
              <a:buFontTx/>
              <a:buChar char="-"/>
            </a:pPr>
            <a:endParaRPr lang="en-US" sz="2300" b="1" dirty="0" smtClean="0"/>
          </a:p>
          <a:p>
            <a:pPr>
              <a:buFontTx/>
              <a:buChar char="-"/>
            </a:pPr>
            <a:r>
              <a:rPr lang="en-US" sz="2300" b="1" dirty="0" err="1" smtClean="0"/>
              <a:t>Rutilne</a:t>
            </a:r>
            <a:r>
              <a:rPr lang="en-US" sz="2300" dirty="0" smtClean="0"/>
              <a:t>: </a:t>
            </a:r>
            <a:r>
              <a:rPr lang="en-US" sz="2300" dirty="0" err="1" smtClean="0"/>
              <a:t>lako</a:t>
            </a:r>
            <a:r>
              <a:rPr lang="en-US" sz="2300" dirty="0" smtClean="0"/>
              <a:t> se </a:t>
            </a:r>
            <a:r>
              <a:rPr lang="en-US" sz="2300" dirty="0" err="1" smtClean="0"/>
              <a:t>uspostavlja</a:t>
            </a:r>
            <a:r>
              <a:rPr lang="en-US" sz="2300" dirty="0" smtClean="0"/>
              <a:t> </a:t>
            </a:r>
            <a:r>
              <a:rPr lang="en-US" sz="2300" dirty="0" err="1" smtClean="0"/>
              <a:t>luk</a:t>
            </a:r>
            <a:r>
              <a:rPr lang="en-US" sz="2300" dirty="0" smtClean="0"/>
              <a:t>, </a:t>
            </a:r>
            <a:r>
              <a:rPr lang="en-US" sz="2300" dirty="0" err="1" smtClean="0"/>
              <a:t>laka</a:t>
            </a:r>
            <a:r>
              <a:rPr lang="en-US" sz="2300" dirty="0" smtClean="0"/>
              <a:t> </a:t>
            </a:r>
            <a:r>
              <a:rPr lang="en-US" sz="2300" dirty="0" err="1" smtClean="0"/>
              <a:t>upotreba</a:t>
            </a:r>
            <a:r>
              <a:rPr lang="en-US" sz="2300" dirty="0" smtClean="0"/>
              <a:t>, </a:t>
            </a:r>
            <a:r>
              <a:rPr lang="en-US" sz="2300" dirty="0" err="1" smtClean="0"/>
              <a:t>lep</a:t>
            </a:r>
            <a:r>
              <a:rPr lang="en-US" sz="2300" dirty="0" smtClean="0"/>
              <a:t> </a:t>
            </a:r>
            <a:r>
              <a:rPr lang="en-US" sz="2300" dirty="0" err="1" smtClean="0"/>
              <a:t>izgled</a:t>
            </a:r>
            <a:r>
              <a:rPr lang="en-US" sz="2300" dirty="0" smtClean="0"/>
              <a:t> </a:t>
            </a:r>
            <a:r>
              <a:rPr lang="en-US" sz="2300" dirty="0" err="1" smtClean="0"/>
              <a:t>šava</a:t>
            </a:r>
            <a:r>
              <a:rPr lang="en-US" sz="2300" dirty="0" smtClean="0"/>
              <a:t>, </a:t>
            </a:r>
            <a:r>
              <a:rPr lang="en-US" sz="2300" dirty="0" err="1" smtClean="0"/>
              <a:t>gusta</a:t>
            </a:r>
            <a:r>
              <a:rPr lang="en-US" sz="2300" dirty="0" smtClean="0"/>
              <a:t> </a:t>
            </a:r>
            <a:r>
              <a:rPr lang="en-US" sz="2300" dirty="0" err="1" smtClean="0"/>
              <a:t>troska</a:t>
            </a:r>
            <a:r>
              <a:rPr lang="en-US" sz="2300" dirty="0" smtClean="0"/>
              <a:t> </a:t>
            </a:r>
            <a:r>
              <a:rPr lang="en-US" sz="2300" dirty="0" err="1" smtClean="0"/>
              <a:t>obezbeđuje</a:t>
            </a:r>
            <a:r>
              <a:rPr lang="en-US" sz="2300" dirty="0" smtClean="0"/>
              <a:t> </a:t>
            </a:r>
            <a:r>
              <a:rPr lang="en-US" sz="2300" dirty="0" err="1" smtClean="0"/>
              <a:t>zavarivanje</a:t>
            </a:r>
            <a:r>
              <a:rPr lang="en-US" sz="2300" dirty="0" smtClean="0"/>
              <a:t> u </a:t>
            </a:r>
            <a:r>
              <a:rPr lang="en-US" sz="2300" dirty="0" err="1" smtClean="0"/>
              <a:t>svim</a:t>
            </a:r>
            <a:r>
              <a:rPr lang="en-US" sz="2300" dirty="0" smtClean="0"/>
              <a:t> </a:t>
            </a:r>
            <a:r>
              <a:rPr lang="en-US" sz="2300" dirty="0" err="1" smtClean="0"/>
              <a:t>položajima</a:t>
            </a:r>
            <a:r>
              <a:rPr lang="en-US" sz="2300" dirty="0" smtClean="0"/>
              <a:t>.</a:t>
            </a:r>
            <a:endParaRPr lang="en-US" sz="2300" i="1" dirty="0" smtClean="0"/>
          </a:p>
          <a:p>
            <a:pPr>
              <a:buFontTx/>
              <a:buChar char="-"/>
            </a:pPr>
            <a:endParaRPr lang="en-US" sz="2300" b="1" dirty="0" smtClean="0"/>
          </a:p>
          <a:p>
            <a:pPr>
              <a:buFontTx/>
              <a:buChar char="-"/>
            </a:pPr>
            <a:r>
              <a:rPr lang="en-US" sz="2300" b="1" dirty="0" err="1" smtClean="0"/>
              <a:t>Bazične</a:t>
            </a:r>
            <a:r>
              <a:rPr lang="en-US" sz="2300" dirty="0" smtClean="0"/>
              <a:t>: </a:t>
            </a:r>
            <a:r>
              <a:rPr lang="en-US" sz="2300" dirty="0" err="1" smtClean="0"/>
              <a:t>nizak</a:t>
            </a:r>
            <a:r>
              <a:rPr lang="en-US" sz="2300" dirty="0" smtClean="0"/>
              <a:t> </a:t>
            </a:r>
            <a:r>
              <a:rPr lang="en-US" sz="2300" dirty="0" err="1" smtClean="0"/>
              <a:t>nivo</a:t>
            </a:r>
            <a:r>
              <a:rPr lang="en-US" sz="2300" dirty="0" smtClean="0"/>
              <a:t> </a:t>
            </a:r>
            <a:r>
              <a:rPr lang="en-US" sz="2300" dirty="0" err="1" smtClean="0"/>
              <a:t>vodonika</a:t>
            </a:r>
            <a:r>
              <a:rPr lang="en-US" sz="2300" dirty="0" smtClean="0"/>
              <a:t> </a:t>
            </a:r>
            <a:r>
              <a:rPr lang="en-US" sz="2300" dirty="0" err="1" smtClean="0"/>
              <a:t>daje</a:t>
            </a:r>
            <a:r>
              <a:rPr lang="en-US" sz="2300" dirty="0" smtClean="0"/>
              <a:t> </a:t>
            </a:r>
            <a:r>
              <a:rPr lang="en-US" sz="2300" dirty="0" err="1" smtClean="0"/>
              <a:t>otpornost</a:t>
            </a:r>
            <a:r>
              <a:rPr lang="en-US" sz="2300" dirty="0" smtClean="0"/>
              <a:t> </a:t>
            </a:r>
            <a:r>
              <a:rPr lang="en-US" sz="2300" dirty="0" err="1" smtClean="0"/>
              <a:t>na</a:t>
            </a:r>
            <a:r>
              <a:rPr lang="en-US" sz="2300" dirty="0" smtClean="0"/>
              <a:t> </a:t>
            </a:r>
            <a:r>
              <a:rPr lang="en-US" sz="2300" dirty="0" err="1" smtClean="0"/>
              <a:t>hladne</a:t>
            </a:r>
            <a:r>
              <a:rPr lang="en-US" sz="2300" dirty="0" smtClean="0"/>
              <a:t> </a:t>
            </a:r>
            <a:r>
              <a:rPr lang="en-US" sz="2300" dirty="0" err="1" smtClean="0"/>
              <a:t>i</a:t>
            </a:r>
            <a:r>
              <a:rPr lang="en-US" sz="2300" dirty="0" smtClean="0"/>
              <a:t> </a:t>
            </a:r>
            <a:r>
              <a:rPr lang="en-US" sz="2300" dirty="0" err="1" smtClean="0"/>
              <a:t>vruće</a:t>
            </a:r>
            <a:r>
              <a:rPr lang="en-US" sz="2300" dirty="0" smtClean="0"/>
              <a:t> </a:t>
            </a:r>
            <a:r>
              <a:rPr lang="en-US" sz="2300" dirty="0" err="1" smtClean="0"/>
              <a:t>prsline</a:t>
            </a:r>
            <a:r>
              <a:rPr lang="en-US" sz="2300" dirty="0" smtClean="0"/>
              <a:t> , </a:t>
            </a:r>
            <a:r>
              <a:rPr lang="en-US" sz="2300" dirty="0" err="1" smtClean="0"/>
              <a:t>gusta</a:t>
            </a:r>
            <a:r>
              <a:rPr lang="en-US" sz="2300" dirty="0" smtClean="0"/>
              <a:t> </a:t>
            </a:r>
            <a:r>
              <a:rPr lang="en-US" sz="2300" dirty="0" err="1" smtClean="0"/>
              <a:t>troska</a:t>
            </a:r>
            <a:r>
              <a:rPr lang="en-US" sz="2300" dirty="0" smtClean="0"/>
              <a:t> </a:t>
            </a:r>
            <a:r>
              <a:rPr lang="en-US" sz="2300" dirty="0" err="1" smtClean="0"/>
              <a:t>obezbeđuje</a:t>
            </a:r>
            <a:r>
              <a:rPr lang="en-US" sz="2300" dirty="0" smtClean="0"/>
              <a:t> </a:t>
            </a:r>
            <a:r>
              <a:rPr lang="en-US" sz="2300" dirty="0" err="1" smtClean="0"/>
              <a:t>zavarivanje</a:t>
            </a:r>
            <a:r>
              <a:rPr lang="en-US" sz="2300" dirty="0" smtClean="0"/>
              <a:t> u </a:t>
            </a:r>
            <a:r>
              <a:rPr lang="en-US" sz="2300" dirty="0" err="1" smtClean="0"/>
              <a:t>svim</a:t>
            </a:r>
            <a:r>
              <a:rPr lang="en-US" sz="2300" dirty="0" smtClean="0"/>
              <a:t> </a:t>
            </a:r>
            <a:r>
              <a:rPr lang="en-US" sz="2300" dirty="0" err="1" smtClean="0"/>
              <a:t>položajima</a:t>
            </a:r>
            <a:r>
              <a:rPr lang="en-US" sz="2300" dirty="0" smtClean="0"/>
              <a:t> – </a:t>
            </a:r>
            <a:r>
              <a:rPr lang="en-US" sz="2300" dirty="0" err="1" smtClean="0"/>
              <a:t>za</a:t>
            </a:r>
            <a:r>
              <a:rPr lang="en-US" sz="2300" dirty="0" smtClean="0"/>
              <a:t> </a:t>
            </a:r>
            <a:r>
              <a:rPr lang="en-US" sz="2300" dirty="0" err="1" smtClean="0"/>
              <a:t>srednje</a:t>
            </a:r>
            <a:r>
              <a:rPr lang="en-US" sz="2300" dirty="0" smtClean="0"/>
              <a:t> </a:t>
            </a:r>
            <a:r>
              <a:rPr lang="en-US" sz="2300" dirty="0" err="1" smtClean="0"/>
              <a:t>ugljenične</a:t>
            </a:r>
            <a:r>
              <a:rPr lang="en-US" sz="2300" dirty="0" smtClean="0"/>
              <a:t> </a:t>
            </a:r>
            <a:r>
              <a:rPr lang="en-US" sz="2300" dirty="0" err="1" smtClean="0"/>
              <a:t>i</a:t>
            </a:r>
            <a:r>
              <a:rPr lang="en-US" sz="2300" dirty="0" smtClean="0"/>
              <a:t> </a:t>
            </a:r>
            <a:r>
              <a:rPr lang="en-US" sz="2300" dirty="0" err="1" smtClean="0"/>
              <a:t>legirane</a:t>
            </a:r>
            <a:r>
              <a:rPr lang="en-US" sz="2300" dirty="0" smtClean="0"/>
              <a:t> </a:t>
            </a:r>
            <a:r>
              <a:rPr lang="en-US" sz="2300" dirty="0" err="1" smtClean="0"/>
              <a:t>čelike</a:t>
            </a:r>
            <a:endParaRPr lang="en-US" sz="2300" dirty="0" smtClean="0"/>
          </a:p>
          <a:p>
            <a:pPr>
              <a:buNone/>
            </a:pPr>
            <a:endParaRPr lang="en-US" sz="2300" b="1" dirty="0" smtClean="0"/>
          </a:p>
          <a:p>
            <a:pPr>
              <a:buNone/>
            </a:pPr>
            <a:r>
              <a:rPr lang="en-US" sz="2300" b="1" dirty="0" smtClean="0"/>
              <a:t>* </a:t>
            </a:r>
            <a:r>
              <a:rPr lang="en-US" sz="2300" b="1" dirty="0" err="1" smtClean="0"/>
              <a:t>Elektrode</a:t>
            </a:r>
            <a:r>
              <a:rPr lang="en-US" sz="2300" b="1" dirty="0" smtClean="0"/>
              <a:t> se </a:t>
            </a:r>
            <a:r>
              <a:rPr lang="en-US" sz="2300" b="1" dirty="0" err="1" smtClean="0"/>
              <a:t>koriste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isključivo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suve</a:t>
            </a:r>
            <a:r>
              <a:rPr lang="en-US" sz="2300" b="1" dirty="0" smtClean="0"/>
              <a:t> (</a:t>
            </a:r>
            <a:r>
              <a:rPr lang="en-US" sz="2300" b="1" dirty="0" err="1" smtClean="0"/>
              <a:t>ako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treba</a:t>
            </a:r>
            <a:r>
              <a:rPr lang="en-US" sz="2300" b="1" dirty="0" smtClean="0"/>
              <a:t>, </a:t>
            </a:r>
            <a:r>
              <a:rPr lang="en-US" sz="2300" b="1" dirty="0" err="1" smtClean="0"/>
              <a:t>sušenje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na</a:t>
            </a:r>
            <a:r>
              <a:rPr lang="en-US" sz="2300" b="1" dirty="0" smtClean="0"/>
              <a:t> 200-300</a:t>
            </a:r>
            <a:r>
              <a:rPr lang="en-US" sz="2300" b="1" baseline="30000" dirty="0" smtClean="0"/>
              <a:t>o</a:t>
            </a:r>
            <a:r>
              <a:rPr lang="en-US" sz="2300" b="1" dirty="0" smtClean="0"/>
              <a:t>C)</a:t>
            </a:r>
            <a:endParaRPr lang="sr-Latn-CS" sz="23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495800" y="3657600"/>
            <a:ext cx="4724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34200" y="3276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Porast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cene</a:t>
            </a:r>
            <a:endParaRPr 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Podvrste REL postupka: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 marL="514350" indent="-514350">
              <a:buNone/>
            </a:pPr>
            <a:r>
              <a:rPr lang="sr-Latn-CS" dirty="0" smtClean="0"/>
              <a:t>1. Zavarivanje položenom elektrodom</a:t>
            </a:r>
          </a:p>
          <a:p>
            <a:pPr marL="514350" indent="-514350"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2. Gravitaciono zavarivanje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3. Zavarivanje pod vodom</a:t>
            </a:r>
            <a:endParaRPr lang="sr-Latn-C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Zavarivanje položenom elektrodom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1219200"/>
          </a:xfrm>
        </p:spPr>
        <p:txBody>
          <a:bodyPr/>
          <a:lstStyle/>
          <a:p>
            <a:r>
              <a:rPr lang="en-US" dirty="0" err="1" smtClean="0"/>
              <a:t>Poluautomatsko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,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elektrode</a:t>
            </a:r>
            <a:r>
              <a:rPr lang="en-US" dirty="0" smtClean="0"/>
              <a:t> </a:t>
            </a:r>
            <a:r>
              <a:rPr lang="en-US" dirty="0" err="1" smtClean="0"/>
              <a:t>postavljene</a:t>
            </a:r>
            <a:r>
              <a:rPr lang="en-US" dirty="0" smtClean="0"/>
              <a:t>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drugom</a:t>
            </a:r>
            <a:r>
              <a:rPr lang="en-US" dirty="0" smtClean="0"/>
              <a:t> u </a:t>
            </a:r>
            <a:r>
              <a:rPr lang="en-US" dirty="0" err="1" smtClean="0"/>
              <a:t>žljeb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 </a:t>
            </a:r>
            <a:r>
              <a:rPr lang="en-US" dirty="0" err="1" smtClean="0"/>
              <a:t>ugao</a:t>
            </a:r>
            <a:r>
              <a:rPr lang="en-US" dirty="0" smtClean="0"/>
              <a:t>.</a:t>
            </a:r>
          </a:p>
          <a:p>
            <a:endParaRPr lang="sr-Latn-C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667000"/>
            <a:ext cx="5109472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" y="2895600"/>
            <a:ext cx="3429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err="1" smtClean="0"/>
              <a:t>Jedan</a:t>
            </a:r>
            <a:r>
              <a:rPr lang="en-US" sz="3200" dirty="0" smtClean="0"/>
              <a:t> </a:t>
            </a:r>
            <a:r>
              <a:rPr lang="en-US" sz="3200" dirty="0" err="1" smtClean="0"/>
              <a:t>kraj</a:t>
            </a:r>
            <a:r>
              <a:rPr lang="en-US" sz="3200" dirty="0" smtClean="0"/>
              <a:t> se </a:t>
            </a:r>
            <a:r>
              <a:rPr lang="en-US" sz="3200" dirty="0" err="1" smtClean="0"/>
              <a:t>spoji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izvor</a:t>
            </a:r>
            <a:r>
              <a:rPr lang="en-US" sz="3200" dirty="0" smtClean="0"/>
              <a:t> </a:t>
            </a:r>
            <a:r>
              <a:rPr lang="en-US" sz="3200" dirty="0" err="1" smtClean="0"/>
              <a:t>struje</a:t>
            </a:r>
            <a:r>
              <a:rPr lang="en-US" sz="3200" dirty="0" smtClean="0"/>
              <a:t>, a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drugi</a:t>
            </a:r>
            <a:r>
              <a:rPr lang="en-US" sz="3200" dirty="0" smtClean="0"/>
              <a:t> se </a:t>
            </a:r>
            <a:r>
              <a:rPr lang="en-US" sz="3200" dirty="0" err="1" smtClean="0"/>
              <a:t>uspostavlja</a:t>
            </a:r>
            <a:r>
              <a:rPr lang="en-US" sz="3200" dirty="0" smtClean="0"/>
              <a:t> </a:t>
            </a:r>
            <a:r>
              <a:rPr lang="en-US" sz="3200" dirty="0" err="1" smtClean="0"/>
              <a:t>luk</a:t>
            </a:r>
            <a:r>
              <a:rPr lang="en-US" sz="3200" dirty="0" smtClean="0"/>
              <a:t> </a:t>
            </a:r>
            <a:r>
              <a:rPr lang="en-US" sz="3200" dirty="0" err="1" smtClean="0"/>
              <a:t>ugljenom</a:t>
            </a:r>
            <a:r>
              <a:rPr lang="en-US" sz="3200" dirty="0" smtClean="0"/>
              <a:t> </a:t>
            </a:r>
            <a:r>
              <a:rPr lang="en-US" sz="3200" dirty="0" err="1" smtClean="0"/>
              <a:t>elektrodom</a:t>
            </a:r>
            <a:endParaRPr lang="en-US" sz="3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err="1" smtClean="0"/>
              <a:t>Bakarna</a:t>
            </a:r>
            <a:r>
              <a:rPr lang="en-US" sz="3200" dirty="0" smtClean="0"/>
              <a:t> </a:t>
            </a:r>
            <a:r>
              <a:rPr lang="en-US" sz="3200" dirty="0" err="1" smtClean="0"/>
              <a:t>šina</a:t>
            </a:r>
            <a:r>
              <a:rPr lang="en-US" sz="3200" dirty="0" smtClean="0"/>
              <a:t> </a:t>
            </a:r>
            <a:r>
              <a:rPr lang="en-US" sz="3200" dirty="0" err="1" smtClean="0"/>
              <a:t>pridržava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sprečava</a:t>
            </a:r>
            <a:r>
              <a:rPr lang="en-US" sz="3200" dirty="0" smtClean="0"/>
              <a:t> </a:t>
            </a:r>
            <a:r>
              <a:rPr lang="en-US" sz="3200" dirty="0" err="1" smtClean="0"/>
              <a:t>krivljenje</a:t>
            </a:r>
            <a:r>
              <a:rPr lang="en-US" sz="3200" dirty="0" smtClean="0"/>
              <a:t> </a:t>
            </a:r>
            <a:r>
              <a:rPr lang="en-US" sz="3200" dirty="0" err="1" smtClean="0"/>
              <a:t>elektroda</a:t>
            </a:r>
            <a:endParaRPr lang="en-US" sz="3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err="1" smtClean="0"/>
              <a:t>Jedan</a:t>
            </a:r>
            <a:r>
              <a:rPr lang="en-US" sz="3200" dirty="0" smtClean="0"/>
              <a:t> </a:t>
            </a:r>
            <a:r>
              <a:rPr lang="en-US" sz="3200" dirty="0" err="1" smtClean="0"/>
              <a:t>zavarivač</a:t>
            </a:r>
            <a:r>
              <a:rPr lang="en-US" sz="3200" dirty="0" smtClean="0"/>
              <a:t> </a:t>
            </a:r>
            <a:r>
              <a:rPr lang="en-US" sz="3200" dirty="0" err="1" smtClean="0"/>
              <a:t>može</a:t>
            </a:r>
            <a:r>
              <a:rPr lang="en-US" sz="3200" dirty="0" smtClean="0"/>
              <a:t> </a:t>
            </a:r>
            <a:r>
              <a:rPr lang="en-US" sz="3200" dirty="0" err="1" smtClean="0"/>
              <a:t>kontrolisati</a:t>
            </a:r>
            <a:r>
              <a:rPr lang="en-US" sz="3200" dirty="0" smtClean="0"/>
              <a:t> </a:t>
            </a:r>
            <a:r>
              <a:rPr lang="en-US" sz="3200" dirty="0" err="1" smtClean="0"/>
              <a:t>više</a:t>
            </a:r>
            <a:r>
              <a:rPr lang="en-US" sz="3200" dirty="0" smtClean="0"/>
              <a:t> </a:t>
            </a:r>
            <a:r>
              <a:rPr lang="en-US" sz="3200" dirty="0" err="1" smtClean="0"/>
              <a:t>uređaja</a:t>
            </a:r>
            <a:r>
              <a:rPr lang="en-US" sz="3200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Gravitaciono zavarivanje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Poluautomatsko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,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elektrode</a:t>
            </a:r>
            <a:r>
              <a:rPr lang="en-US" dirty="0" smtClean="0"/>
              <a:t> </a:t>
            </a:r>
            <a:r>
              <a:rPr lang="en-US" dirty="0" err="1" smtClean="0"/>
              <a:t>postavljene</a:t>
            </a:r>
            <a:r>
              <a:rPr lang="en-US" dirty="0" smtClean="0"/>
              <a:t> </a:t>
            </a:r>
            <a:r>
              <a:rPr lang="en-US" dirty="0" err="1" smtClean="0"/>
              <a:t>oslonjene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stub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.</a:t>
            </a:r>
          </a:p>
          <a:p>
            <a:endParaRPr lang="sr-Latn-C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b="36797"/>
          <a:stretch>
            <a:fillRect/>
          </a:stretch>
        </p:blipFill>
        <p:spPr bwMode="auto">
          <a:xfrm rot="-60000">
            <a:off x="4778814" y="2915610"/>
            <a:ext cx="4267200" cy="253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276600"/>
            <a:ext cx="41148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biti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konstantnim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promenljivim</a:t>
            </a:r>
            <a:r>
              <a:rPr lang="en-US" sz="2400" dirty="0" smtClean="0"/>
              <a:t> </a:t>
            </a:r>
            <a:r>
              <a:rPr lang="en-US" sz="2400" dirty="0" err="1" smtClean="0"/>
              <a:t>uglom</a:t>
            </a:r>
            <a:r>
              <a:rPr lang="en-US" sz="2400" dirty="0" smtClean="0"/>
              <a:t> </a:t>
            </a:r>
            <a:r>
              <a:rPr lang="en-US" sz="2400" dirty="0" err="1" smtClean="0"/>
              <a:t>elektrode</a:t>
            </a:r>
            <a:r>
              <a:rPr lang="en-US" sz="2400" dirty="0" smtClean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err="1" smtClean="0"/>
              <a:t>Zavarivanje</a:t>
            </a:r>
            <a:r>
              <a:rPr lang="en-US" sz="2400" dirty="0" smtClean="0"/>
              <a:t> se </a:t>
            </a:r>
            <a:r>
              <a:rPr lang="en-US" sz="2400" dirty="0" err="1" smtClean="0"/>
              <a:t>odvija</a:t>
            </a:r>
            <a:r>
              <a:rPr lang="en-US" sz="2400" dirty="0" smtClean="0"/>
              <a:t> do </a:t>
            </a:r>
            <a:r>
              <a:rPr lang="en-US" sz="2400" dirty="0" err="1" smtClean="0"/>
              <a:t>kad</a:t>
            </a:r>
            <a:r>
              <a:rPr lang="en-US" sz="2400" dirty="0" smtClean="0"/>
              <a:t> </a:t>
            </a:r>
            <a:r>
              <a:rPr lang="en-US" sz="2400" dirty="0" err="1" smtClean="0"/>
              <a:t>nosač</a:t>
            </a:r>
            <a:r>
              <a:rPr lang="en-US" sz="2400" dirty="0" smtClean="0"/>
              <a:t> </a:t>
            </a:r>
            <a:r>
              <a:rPr lang="en-US" sz="2400" dirty="0" err="1" smtClean="0"/>
              <a:t>elektrode</a:t>
            </a:r>
            <a:r>
              <a:rPr lang="en-US" sz="2400" dirty="0" smtClean="0"/>
              <a:t> </a:t>
            </a:r>
            <a:r>
              <a:rPr lang="en-US" sz="2400" dirty="0" err="1" smtClean="0"/>
              <a:t>stigne</a:t>
            </a:r>
            <a:r>
              <a:rPr lang="en-US" sz="2400" dirty="0" smtClean="0"/>
              <a:t> do </a:t>
            </a:r>
            <a:r>
              <a:rPr lang="en-US" sz="2400" dirty="0" err="1" smtClean="0"/>
              <a:t>granič</a:t>
            </a:r>
            <a:r>
              <a:rPr lang="sr-Latn-CS" sz="2400" dirty="0" smtClean="0"/>
              <a:t>nika</a:t>
            </a:r>
            <a:endParaRPr lang="en-US" sz="24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err="1" smtClean="0"/>
              <a:t>Jedan</a:t>
            </a:r>
            <a:r>
              <a:rPr lang="en-US" sz="2400" dirty="0" smtClean="0"/>
              <a:t> </a:t>
            </a:r>
            <a:r>
              <a:rPr lang="en-US" sz="2400" dirty="0" err="1" smtClean="0"/>
              <a:t>zavarivač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kontrolisati</a:t>
            </a:r>
            <a:r>
              <a:rPr lang="en-US" sz="2400" dirty="0" smtClean="0"/>
              <a:t> </a:t>
            </a:r>
            <a:r>
              <a:rPr lang="en-US" sz="2400" dirty="0" err="1" smtClean="0"/>
              <a:t>više</a:t>
            </a:r>
            <a:r>
              <a:rPr lang="en-US" sz="2400" dirty="0" smtClean="0"/>
              <a:t> </a:t>
            </a:r>
            <a:r>
              <a:rPr lang="en-US" sz="2400" dirty="0" err="1" smtClean="0"/>
              <a:t>uređaja</a:t>
            </a:r>
            <a:endParaRPr lang="en-US" sz="24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46120" t="68805" b="12487"/>
          <a:stretch>
            <a:fillRect/>
          </a:stretch>
        </p:blipFill>
        <p:spPr bwMode="auto">
          <a:xfrm rot="-60000">
            <a:off x="5722563" y="5510156"/>
            <a:ext cx="2730184" cy="890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491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TEHNOLOGIJA ZAVARIVANJA</vt:lpstr>
      <vt:lpstr>Ručno-elektrolučno zavarivanje (REL ili E postupak)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Zavarivanje položenom elektrodom</vt:lpstr>
      <vt:lpstr>Gravitaciono zavarivanje</vt:lpstr>
      <vt:lpstr>Zavarivanje pod vodom</vt:lpstr>
      <vt:lpstr>PowerPoint Presentation</vt:lpstr>
      <vt:lpstr>PowerPoint Presentation</vt:lpstr>
      <vt:lpstr>Hvala na paznji!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sebastijan</dc:creator>
  <cp:lastModifiedBy>Sebastian Baloš</cp:lastModifiedBy>
  <cp:revision>28</cp:revision>
  <dcterms:created xsi:type="dcterms:W3CDTF">2014-03-04T12:17:02Z</dcterms:created>
  <dcterms:modified xsi:type="dcterms:W3CDTF">2015-09-17T11:54:27Z</dcterms:modified>
</cp:coreProperties>
</file>